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9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52" autoAdjust="0"/>
    <p:restoredTop sz="94709" autoAdjust="0"/>
  </p:normalViewPr>
  <p:slideViewPr>
    <p:cSldViewPr>
      <p:cViewPr varScale="1">
        <p:scale>
          <a:sx n="67" d="100"/>
          <a:sy n="67" d="100"/>
        </p:scale>
        <p:origin x="-10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 anchor="ctr"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B372-11B8-4133-B11D-8F2EEE0CC91A}" type="datetimeFigureOut">
              <a:rPr lang="fa-IR" smtClean="0"/>
              <a:pPr/>
              <a:t>1434/01/23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0D58-3CD3-4F9D-BF78-14F3D755285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B372-11B8-4133-B11D-8F2EEE0CC91A}" type="datetimeFigureOut">
              <a:rPr lang="fa-IR" smtClean="0"/>
              <a:pPr/>
              <a:t>1434/01/23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0D58-3CD3-4F9D-BF78-14F3D755285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B372-11B8-4133-B11D-8F2EEE0CC91A}" type="datetimeFigureOut">
              <a:rPr lang="fa-IR" smtClean="0"/>
              <a:pPr/>
              <a:t>1434/01/23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0D58-3CD3-4F9D-BF78-14F3D755285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10" name="Chevron 9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B372-11B8-4133-B11D-8F2EEE0CC91A}" type="datetimeFigureOut">
              <a:rPr lang="fa-IR" smtClean="0"/>
              <a:pPr/>
              <a:t>1434/01/23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0D58-3CD3-4F9D-BF78-14F3D755285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B372-11B8-4133-B11D-8F2EEE0CC91A}" type="datetimeFigureOut">
              <a:rPr lang="fa-IR" smtClean="0"/>
              <a:pPr/>
              <a:t>1434/01/23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0D58-3CD3-4F9D-BF78-14F3D755285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9" name="Chevron 8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B372-11B8-4133-B11D-8F2EEE0CC91A}" type="datetimeFigureOut">
              <a:rPr lang="fa-IR" smtClean="0"/>
              <a:pPr/>
              <a:t>1434/01/23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0D58-3CD3-4F9D-BF78-14F3D755285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11" name="Chevron 10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B372-11B8-4133-B11D-8F2EEE0CC91A}" type="datetimeFigureOut">
              <a:rPr lang="fa-IR" smtClean="0"/>
              <a:pPr/>
              <a:t>1434/01/23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0D58-3CD3-4F9D-BF78-14F3D755285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7" name="Chevron 6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B372-11B8-4133-B11D-8F2EEE0CC91A}" type="datetimeFigureOut">
              <a:rPr lang="fa-IR" smtClean="0"/>
              <a:pPr/>
              <a:t>1434/01/23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0D58-3CD3-4F9D-BF78-14F3D755285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B372-11B8-4133-B11D-8F2EEE0CC91A}" type="datetimeFigureOut">
              <a:rPr lang="fa-IR" smtClean="0"/>
              <a:pPr/>
              <a:t>1434/01/23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0D58-3CD3-4F9D-BF78-14F3D755285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 anchor="ctr">
            <a:normAutofit/>
          </a:bodyPr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B372-11B8-4133-B11D-8F2EEE0CC91A}" type="datetimeFigureOut">
              <a:rPr lang="fa-IR" smtClean="0"/>
              <a:pPr/>
              <a:t>1434/01/23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0D58-3CD3-4F9D-BF78-14F3D755285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 anchor="ctr">
            <a:normAutofit/>
          </a:bodyPr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B372-11B8-4133-B11D-8F2EEE0CC91A}" type="datetimeFigureOut">
              <a:rPr lang="fa-IR" smtClean="0"/>
              <a:pPr/>
              <a:t>1434/01/23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B0D58-3CD3-4F9D-BF78-14F3D7552857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rtl="0" eaLnBrk="1" latinLnBrk="0" hangingPunct="1"/>
            <a:endParaRPr kumimoji="0" lang="zh-CN" alt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17"/>
          <p:cNvGrpSpPr/>
          <p:nvPr/>
        </p:nvGrpSpPr>
        <p:grpSpPr>
          <a:xfrm>
            <a:off x="0" y="6570024"/>
            <a:ext cx="9144000" cy="288000"/>
            <a:chOff x="0" y="6353387"/>
            <a:chExt cx="9144000" cy="361763"/>
          </a:xfrm>
        </p:grpSpPr>
        <p:grpSp>
          <p:nvGrpSpPr>
            <p:cNvPr id="9" name="Group 16"/>
            <p:cNvGrpSpPr/>
            <p:nvPr/>
          </p:nvGrpSpPr>
          <p:grpSpPr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00" y="6354583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248" y="635515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116" y="635500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000"/>
            <a:ext cx="1643042" cy="288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B372-11B8-4133-B11D-8F2EEE0CC91A}" type="datetimeFigureOut">
              <a:rPr lang="fa-IR" smtClean="0"/>
              <a:pPr/>
              <a:t>1434/01/23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42" y="6570000"/>
            <a:ext cx="4214842" cy="288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28" y="6570000"/>
            <a:ext cx="571472" cy="288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B12B0D58-3CD3-4F9D-BF78-14F3D7552857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1" eaLnBrk="1" latinLnBrk="0" hangingPunct="1">
        <a:spcBef>
          <a:spcPct val="0"/>
        </a:spcBef>
        <a:buNone/>
        <a:defRPr kumimoji="0"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rtl="1" eaLnBrk="1" latinLnBrk="0" hangingPunct="1">
        <a:defRPr kumimoji="0">
          <a:solidFill>
            <a:schemeClr val="tx2"/>
          </a:solidFill>
        </a:defRPr>
      </a:lvl2pPr>
      <a:lvl3pPr rtl="1" eaLnBrk="1" latinLnBrk="0" hangingPunct="1">
        <a:defRPr kumimoji="0">
          <a:solidFill>
            <a:schemeClr val="tx2"/>
          </a:solidFill>
        </a:defRPr>
      </a:lvl3pPr>
      <a:lvl4pPr rtl="1" eaLnBrk="1" latinLnBrk="0" hangingPunct="1">
        <a:defRPr kumimoji="0">
          <a:solidFill>
            <a:schemeClr val="tx2"/>
          </a:solidFill>
        </a:defRPr>
      </a:lvl4pPr>
      <a:lvl5pPr rtl="1" eaLnBrk="1" latinLnBrk="0" hangingPunct="1">
        <a:defRPr kumimoji="0">
          <a:solidFill>
            <a:schemeClr val="tx2"/>
          </a:solidFill>
        </a:defRPr>
      </a:lvl5pPr>
      <a:lvl6pPr rtl="1" eaLnBrk="1" latinLnBrk="0" hangingPunct="1">
        <a:defRPr kumimoji="0">
          <a:solidFill>
            <a:schemeClr val="tx2"/>
          </a:solidFill>
        </a:defRPr>
      </a:lvl6pPr>
      <a:lvl7pPr rtl="1" eaLnBrk="1" latinLnBrk="0" hangingPunct="1">
        <a:defRPr kumimoji="0">
          <a:solidFill>
            <a:schemeClr val="tx2"/>
          </a:solidFill>
        </a:defRPr>
      </a:lvl7pPr>
      <a:lvl8pPr rtl="1" eaLnBrk="1" latinLnBrk="0" hangingPunct="1">
        <a:defRPr kumimoji="0">
          <a:solidFill>
            <a:schemeClr val="tx2"/>
          </a:solidFill>
        </a:defRPr>
      </a:lvl8pPr>
      <a:lvl9pPr rtl="1"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r" rtl="1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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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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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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mtClean="0"/>
              <a:t>اختلالات اضطرابي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اختلالات اضطرابي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a-IR" dirty="0" smtClean="0"/>
              <a:t>اختلالات اضطرابي: عبارت است از احساس دلشوره منتشره، ناخوشايند،مبهم كه اغلب علائم تحريك سيستم عصبي خودكار را به همراه دارد. به عبارت ديگر اضطراب يك فرآيند آگاه كننده و اخطار دهنده است كه منبع آن قابل شناختن نيست. </a:t>
            </a:r>
            <a:br>
              <a:rPr lang="fa-IR" dirty="0" smtClean="0"/>
            </a:br>
            <a:r>
              <a:rPr lang="fa-IR" dirty="0" smtClean="0"/>
              <a:t>انواع اختلالات اضطرابي: اختلال هراس اختلال منتشرـ فوبي خاص ـ فوبي اجتماعي ـ اختلال وسواس جبري ـ اختلال استرس پس از سانحه ـ اختلال اضطراب ناشي از موارد اختلالات اضطرابي ناشي</a:t>
            </a:r>
            <a:br>
              <a:rPr lang="fa-IR" dirty="0" smtClean="0"/>
            </a:br>
            <a:r>
              <a:rPr lang="fa-IR" dirty="0" smtClean="0"/>
              <a:t> از يك بيماري طبي ـ اختلالات اضطرابي طبقه بندي شده. </a:t>
            </a:r>
            <a:br>
              <a:rPr lang="fa-IR" dirty="0" smtClean="0"/>
            </a:br>
            <a:r>
              <a:rPr lang="fa-IR" dirty="0" smtClean="0"/>
              <a:t>مراقبتها و تشخيص‌هاي پرستاري در اختلالات اضطرابي: </a:t>
            </a:r>
            <a:br>
              <a:rPr lang="fa-IR" dirty="0" smtClean="0"/>
            </a:br>
            <a:r>
              <a:rPr lang="en-US" dirty="0" smtClean="0"/>
              <a:t>A</a:t>
            </a:r>
            <a:r>
              <a:rPr lang="fa-IR" dirty="0" smtClean="0"/>
              <a:t> اضطراب: 1- در موقع كار كردن با بيمار به شيوه آرام و بدون ايجاد ترس و نگراني با</a:t>
            </a:r>
            <a:br>
              <a:rPr lang="fa-IR" dirty="0" smtClean="0"/>
            </a:br>
            <a:r>
              <a:rPr lang="fa-IR" dirty="0" smtClean="0"/>
              <a:t>او برخورد كنيد 2- بيمار را از سلامت و امنيت خود مطمئن سازيد. 3- وقتي در حالت اضطراب شديد است او را تنها نگذاريد 4- از</a:t>
            </a:r>
            <a:br>
              <a:rPr lang="fa-IR" dirty="0" smtClean="0"/>
            </a:br>
            <a:r>
              <a:rPr lang="fa-IR" dirty="0" smtClean="0"/>
              <a:t>كلمات ساده و پيام‌هاي ساده و مختصر استفاده كنيد. 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altLang="en-US" dirty="0" smtClean="0">
                <a:ln w="11430"/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cs typeface="B Mitra" pitchFamily="2" charset="-78"/>
              </a:rPr>
              <a:t/>
            </a:r>
            <a:br>
              <a:rPr lang="fa-IR" altLang="en-US" dirty="0" smtClean="0">
                <a:ln w="11430"/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cs typeface="B Mitra" pitchFamily="2" charset="-78"/>
              </a:rPr>
            </a:br>
            <a:r>
              <a:rPr lang="fa-IR" altLang="en-US" dirty="0" smtClean="0">
                <a:ln w="11430"/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cs typeface="B Mitra" pitchFamily="2" charset="-78"/>
              </a:rPr>
              <a:t/>
            </a:r>
            <a:br>
              <a:rPr lang="fa-IR" altLang="en-US" dirty="0" smtClean="0">
                <a:ln w="11430"/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cs typeface="B Mitra" pitchFamily="2" charset="-78"/>
              </a:rPr>
            </a:br>
            <a:r>
              <a:rPr lang="en-US" altLang="en-US" dirty="0" smtClean="0">
                <a:ln w="11430"/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cs typeface="B Mitra" pitchFamily="2" charset="-78"/>
              </a:rPr>
              <a:t> </a:t>
            </a:r>
          </a:p>
          <a:p>
            <a:endParaRPr lang="fa-IR" dirty="0">
              <a:cs typeface="B Mitra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</a:t>
            </a:r>
            <a:r>
              <a:rPr lang="fa-IR" dirty="0" smtClean="0"/>
              <a:t> ترس: 1- درك بيمار را در مورد تهديد به تماميت جسمي و يا خود پنداري كشف كنيد. 2- چنانچه بيمار بخواهد بر ترس خود غلبه كند مي‌توان از روش حساسيت زدايي تدريجي يا نمونه سازي استفاده كرد.</a:t>
            </a:r>
            <a:br>
              <a:rPr lang="fa-IR" dirty="0" smtClean="0"/>
            </a:br>
            <a:r>
              <a:rPr lang="fa-IR" dirty="0" smtClean="0"/>
              <a:t>3-  بيمار بايد موقعيت و جنبه‌هايي كه قابل تغيير نيستند را قبل از توسعه فعاليت در مورد كاهش ترس قبول كند. بيمار را در تصميمات مربوط به انتخاب روش‌هاي سازگاري دخالت دهيد. </a:t>
            </a:r>
            <a:br>
              <a:rPr lang="fa-IR" dirty="0" smtClean="0"/>
            </a:br>
            <a:r>
              <a:rPr lang="en-US" dirty="0" smtClean="0"/>
              <a:t>C</a:t>
            </a:r>
            <a:r>
              <a:rPr lang="fa-IR" dirty="0" smtClean="0"/>
              <a:t> سازگاري غير موثر فردي در ارتباط با خلق افسرده و افكار وسواس: </a:t>
            </a:r>
            <a:br>
              <a:rPr lang="fa-IR" dirty="0" smtClean="0"/>
            </a:br>
            <a:r>
              <a:rPr lang="fa-IR" dirty="0" smtClean="0"/>
              <a:t>1- سطح اضطراب بيمار را بررسي كنيد     2- رفتار مربوط به خودكشي بيمار را زير نظرقراردهيد.رفتارهاي انطباق بيمار را تشويق وتقويت مثبت كنيد.خلق افسرده شايع ترين </a:t>
            </a:r>
            <a:br>
              <a:rPr lang="fa-IR" dirty="0" smtClean="0"/>
            </a:br>
            <a:r>
              <a:rPr lang="fa-IR" dirty="0" smtClean="0"/>
              <a:t>موقعيتي است كه باعث خودكشي مي‌شود كنترل كنيد. </a:t>
            </a:r>
            <a:endParaRPr lang="en-US" dirty="0" smtClean="0"/>
          </a:p>
          <a:p>
            <a:r>
              <a:rPr lang="fa-IR" dirty="0" smtClean="0"/>
              <a:t/>
            </a:r>
            <a:br>
              <a:rPr lang="fa-IR" dirty="0" smtClean="0"/>
            </a:br>
            <a:endParaRPr lang="fa-IR" dirty="0">
              <a:cs typeface="B Mitra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نقص مراقبت از خود: </a:t>
            </a:r>
            <a:br>
              <a:rPr lang="fa-IR" dirty="0" smtClean="0"/>
            </a:br>
            <a:r>
              <a:rPr lang="fa-IR" dirty="0" smtClean="0"/>
              <a:t>1- بيمار را تشويق كرده و اجازه دهيد كه فعاليتي طبيعي زندگي روزانه را در حد توانايي خود انجام دهد. 2- استقلال را تشويق كنيد و در صورت لزوم مداخله   كنيد. 3- به بيمار نحوه انجام فعاليتهايي را كه در آن با اشكال روبرو مي‌شود نشان دهيد. 4- ما بين وعده‌هاي غذا، مايعات و غذاي مختصر به بيمار بدهيد. 5- چنانچه بيمار بي‏اختياري دارد، برنامه منظمي براي بر طرف كردن نيازهاي دفعي وي تنظيم كنيد.  </a:t>
            </a:r>
            <a:endParaRPr lang="en-US" dirty="0" smtClean="0"/>
          </a:p>
          <a:p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elco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24</TotalTime>
  <Words>92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Welcome</vt:lpstr>
      <vt:lpstr>اختلالات اضطرابي</vt:lpstr>
      <vt:lpstr>اختلالات اضطرابي</vt:lpstr>
      <vt:lpstr>Slide 3</vt:lpstr>
      <vt:lpstr>Slide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آنچه بايد والدین در ارتباط با لکنت فرزندشان بدانند </dc:title>
  <dc:creator>ebnehoseiniz1</dc:creator>
  <cp:lastModifiedBy>ebnehoseiniz1</cp:lastModifiedBy>
  <cp:revision>11</cp:revision>
  <dcterms:created xsi:type="dcterms:W3CDTF">2011-01-01T07:29:27Z</dcterms:created>
  <dcterms:modified xsi:type="dcterms:W3CDTF">2012-12-06T09:53:25Z</dcterms:modified>
</cp:coreProperties>
</file>